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0"/>
  </p:notesMasterIdLst>
  <p:sldIdLst>
    <p:sldId id="336" r:id="rId2"/>
    <p:sldId id="337" r:id="rId3"/>
    <p:sldId id="342" r:id="rId4"/>
    <p:sldId id="324" r:id="rId5"/>
    <p:sldId id="343" r:id="rId6"/>
    <p:sldId id="325" r:id="rId7"/>
    <p:sldId id="326" r:id="rId8"/>
    <p:sldId id="344" r:id="rId9"/>
    <p:sldId id="338" r:id="rId10"/>
    <p:sldId id="34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4" autoAdjust="0"/>
    <p:restoredTop sz="96619" autoAdjust="0"/>
  </p:normalViewPr>
  <p:slideViewPr>
    <p:cSldViewPr>
      <p:cViewPr>
        <p:scale>
          <a:sx n="70" d="100"/>
          <a:sy n="70" d="100"/>
        </p:scale>
        <p:origin x="-127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2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2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4E43E93-2425-4984-95B6-5AC8AF9F1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27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B9426D3-65D4-4FA5-B82A-857823CACBE5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16928C4-A923-4237-A8EF-D64474074A19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ED0056A-23B3-45B3-9538-ADD8DBC6B897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2800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/>
            </a:p>
          </p:txBody>
        </p:sp>
        <p:sp>
          <p:nvSpPr>
            <p:cNvPr id="12801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/>
            </a:p>
          </p:txBody>
        </p:sp>
        <p:sp>
          <p:nvSpPr>
            <p:cNvPr id="12801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2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3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2821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21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822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822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  <p:sp>
        <p:nvSpPr>
          <p:cNvPr id="12822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15905E-2977-409B-8688-9D3F087DB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C2C4EB-4C11-4C00-89BF-D235BF37FC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D33AC8-BCAA-4F00-9210-922045EC69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0943CC0-7FB9-4DA9-A10F-454E62951C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19EBC2-96D0-4D37-ABAE-32C72D782B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453232-EFE9-489E-9DD2-38C3563AF9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256CFF-C719-4583-859D-E66F899158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BFC229-12A7-4F0F-A69F-D5BC03BAC0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F2A389-6AA5-4C00-B6DE-88804AB52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12087E-AFFE-4FCC-A313-5300A053CE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7567EE-CA03-4888-BCFB-9544E1DBD2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980BCB-2EE1-4034-AF1B-87BF9D6E0D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23C258-12C0-4C27-927F-177C118A77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2697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1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1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2719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D5CA259-3B9B-4F8B-8B40-14C77CC134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719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719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Copyright © 2003 by Prentice Hall</a:t>
            </a:r>
          </a:p>
        </p:txBody>
      </p:sp>
      <p:sp>
        <p:nvSpPr>
          <p:cNvPr id="12719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719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7204" name="AutoShape 2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295400" y="6324600"/>
            <a:ext cx="609600" cy="304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127205" name="AutoShape 2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09600" y="6324600"/>
            <a:ext cx="609600" cy="304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8382000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8000" dirty="0" smtClean="0"/>
              <a:t>Computer Programming </a:t>
            </a:r>
          </a:p>
        </p:txBody>
      </p:sp>
    </p:spTree>
    <p:extLst>
      <p:ext uri="{BB962C8B-B14F-4D97-AF65-F5344CB8AC3E}">
        <p14:creationId xmlns:p14="http://schemas.microsoft.com/office/powerpoint/2010/main" val="166602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81200"/>
            <a:ext cx="8382000" cy="266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6600" dirty="0"/>
              <a:t>Computer Language </a:t>
            </a:r>
            <a:r>
              <a:rPr lang="en-US" sz="6600" dirty="0" smtClean="0"/>
              <a:t>Generations</a:t>
            </a:r>
          </a:p>
        </p:txBody>
      </p:sp>
    </p:spTree>
    <p:extLst>
      <p:ext uri="{BB962C8B-B14F-4D97-AF65-F5344CB8AC3E}">
        <p14:creationId xmlns:p14="http://schemas.microsoft.com/office/powerpoint/2010/main" val="41722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dirty="0" smtClean="0"/>
              <a:t>Computer Language generations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419600"/>
          </a:xfrm>
        </p:spPr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  <a:hlinkClick r:id="rId2" action="ppaction://hlinksldjump"/>
              </a:rPr>
              <a:t>Machine </a:t>
            </a:r>
            <a:r>
              <a:rPr lang="en-US" sz="3600" b="1" dirty="0" smtClean="0">
                <a:solidFill>
                  <a:srgbClr val="FFFF00"/>
                </a:solidFill>
                <a:hlinkClick r:id="rId2" action="ppaction://hlinksldjump"/>
              </a:rPr>
              <a:t>language</a:t>
            </a:r>
            <a:r>
              <a:rPr lang="en-US" sz="3600" b="1" dirty="0" smtClean="0">
                <a:solidFill>
                  <a:srgbClr val="FFFF00"/>
                </a:solidFill>
              </a:rPr>
              <a:t>                         </a:t>
            </a:r>
            <a:r>
              <a:rPr lang="ar-EG" sz="2800" b="1" dirty="0" smtClean="0">
                <a:solidFill>
                  <a:srgbClr val="FFFF00"/>
                </a:solidFill>
              </a:rPr>
              <a:t>لغة الآلة</a:t>
            </a:r>
            <a:endParaRPr lang="en-US" sz="2800" b="1" dirty="0">
              <a:solidFill>
                <a:srgbClr val="FFFF0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  <a:hlinkClick r:id="rId3" action="ppaction://hlinksldjump"/>
              </a:rPr>
              <a:t>Assembly </a:t>
            </a:r>
            <a:r>
              <a:rPr lang="en-US" sz="3600" b="1" dirty="0" smtClean="0">
                <a:solidFill>
                  <a:srgbClr val="FFFF00"/>
                </a:solidFill>
                <a:hlinkClick r:id="rId3" action="ppaction://hlinksldjump"/>
              </a:rPr>
              <a:t>languages</a:t>
            </a:r>
            <a:r>
              <a:rPr lang="en-US" sz="3600" b="1" dirty="0" smtClean="0">
                <a:solidFill>
                  <a:srgbClr val="FFFF00"/>
                </a:solidFill>
              </a:rPr>
              <a:t>                  </a:t>
            </a:r>
            <a:r>
              <a:rPr lang="ar-EG" sz="3600" b="1" dirty="0" smtClean="0">
                <a:solidFill>
                  <a:srgbClr val="FFFF00"/>
                </a:solidFill>
              </a:rPr>
              <a:t>  </a:t>
            </a:r>
            <a:r>
              <a:rPr lang="ar-EG" sz="2800" b="1" dirty="0" smtClean="0">
                <a:solidFill>
                  <a:srgbClr val="FFFF00"/>
                </a:solidFill>
              </a:rPr>
              <a:t>لغة التجميع</a:t>
            </a:r>
            <a:r>
              <a:rPr lang="en-GB" sz="2800" b="1" dirty="0" smtClean="0">
                <a:solidFill>
                  <a:srgbClr val="FFFF00"/>
                </a:solidFill>
              </a:rPr>
              <a:t> 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r>
              <a:rPr lang="en-US" sz="3600" b="1" dirty="0" smtClean="0">
                <a:solidFill>
                  <a:srgbClr val="FFFF00"/>
                </a:solidFill>
                <a:hlinkClick r:id="rId4" action="ppaction://hlinksldjump"/>
              </a:rPr>
              <a:t>High-level languages</a:t>
            </a:r>
            <a:r>
              <a:rPr lang="en-US" sz="3600" b="1" dirty="0" smtClean="0">
                <a:solidFill>
                  <a:srgbClr val="FFFF00"/>
                </a:solidFill>
              </a:rPr>
              <a:t>           </a:t>
            </a:r>
            <a:r>
              <a:rPr lang="ar-EG" sz="2800" b="1" dirty="0" smtClean="0">
                <a:solidFill>
                  <a:srgbClr val="FFFF00"/>
                </a:solidFill>
              </a:rPr>
              <a:t>لغة المستوى العالي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r>
              <a:rPr lang="en-US" sz="3600" b="1" dirty="0" smtClean="0">
                <a:solidFill>
                  <a:srgbClr val="FFFF00"/>
                </a:solidFill>
                <a:hlinkClick r:id="rId5" action="ppaction://hlinksldjump"/>
              </a:rPr>
              <a:t>Very </a:t>
            </a:r>
            <a:r>
              <a:rPr lang="en-US" sz="3600" b="1" dirty="0">
                <a:solidFill>
                  <a:srgbClr val="FFFF00"/>
                </a:solidFill>
                <a:hlinkClick r:id="rId5" action="ppaction://hlinksldjump"/>
              </a:rPr>
              <a:t>high-level </a:t>
            </a:r>
            <a:r>
              <a:rPr lang="en-US" sz="3600" b="1" dirty="0" smtClean="0">
                <a:solidFill>
                  <a:srgbClr val="FFFF00"/>
                </a:solidFill>
                <a:hlinkClick r:id="rId5" action="ppaction://hlinksldjump"/>
              </a:rPr>
              <a:t>languages</a:t>
            </a:r>
            <a:r>
              <a:rPr lang="en-GB" sz="3600" b="1" dirty="0">
                <a:solidFill>
                  <a:srgbClr val="FFFF00"/>
                </a:solidFill>
              </a:rPr>
              <a:t> </a:t>
            </a:r>
            <a:r>
              <a:rPr lang="en-GB" sz="3600" b="1" dirty="0" smtClean="0">
                <a:solidFill>
                  <a:srgbClr val="FFFF00"/>
                </a:solidFill>
              </a:rPr>
              <a:t> </a:t>
            </a:r>
            <a:r>
              <a:rPr lang="ar-EG" sz="2800" b="1" dirty="0" smtClean="0">
                <a:solidFill>
                  <a:srgbClr val="FFFF00"/>
                </a:solidFill>
              </a:rPr>
              <a:t>لغة المستوى العالي جدا</a:t>
            </a:r>
            <a:endParaRPr lang="en-US" sz="1600" b="1" dirty="0">
              <a:solidFill>
                <a:srgbClr val="FFFF0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  <a:hlinkClick r:id="rId6" action="ppaction://hlinksldjump"/>
              </a:rPr>
              <a:t>Natural </a:t>
            </a:r>
            <a:r>
              <a:rPr lang="en-US" sz="3600" b="1" dirty="0" smtClean="0">
                <a:solidFill>
                  <a:srgbClr val="FFFF00"/>
                </a:solidFill>
                <a:hlinkClick r:id="rId6" action="ppaction://hlinksldjump"/>
              </a:rPr>
              <a:t>languages</a:t>
            </a:r>
            <a:r>
              <a:rPr lang="en-US" sz="3600" b="1" dirty="0" smtClean="0">
                <a:solidFill>
                  <a:srgbClr val="FFFF00"/>
                </a:solidFill>
              </a:rPr>
              <a:t>                       </a:t>
            </a:r>
            <a:r>
              <a:rPr lang="ar-EG" sz="2800" b="1" dirty="0" smtClean="0">
                <a:solidFill>
                  <a:srgbClr val="FFFF00"/>
                </a:solidFill>
              </a:rPr>
              <a:t>اللغات الطبيعية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5D184-93B6-4EE3-9833-3576922D7727}" type="slidenum">
              <a:rPr lang="en-US"/>
              <a:pPr/>
              <a:t>12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</a:t>
            </a:r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Programs and memory locations are written in strings of 0s and </a:t>
            </a:r>
            <a:r>
              <a:rPr lang="en-US" dirty="0" smtClean="0"/>
              <a:t>1s</a:t>
            </a:r>
            <a:r>
              <a:rPr lang="ar-EG" dirty="0" smtClean="0"/>
              <a:t>أصفار وآحاد </a:t>
            </a:r>
            <a:endParaRPr lang="en-US" dirty="0"/>
          </a:p>
          <a:p>
            <a:r>
              <a:rPr lang="en-US" dirty="0"/>
              <a:t>Problems with machine languages</a:t>
            </a:r>
          </a:p>
          <a:p>
            <a:pPr lvl="1"/>
            <a:r>
              <a:rPr lang="en-US" dirty="0"/>
              <a:t>Programs are difficult to write and debug</a:t>
            </a:r>
          </a:p>
          <a:p>
            <a:pPr lvl="1"/>
            <a:r>
              <a:rPr lang="en-US" dirty="0"/>
              <a:t>Each computer has its own machine language</a:t>
            </a:r>
          </a:p>
          <a:p>
            <a:r>
              <a:rPr lang="en-US" dirty="0"/>
              <a:t>Only option available to early </a:t>
            </a:r>
            <a:r>
              <a:rPr lang="en-US" dirty="0" smtClean="0"/>
              <a:t>programmers</a:t>
            </a:r>
            <a:r>
              <a:rPr lang="ar-EG" dirty="0" smtClean="0"/>
              <a:t>كانت تستخدم في برمجة حاسبات الجيل الأول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7502F-581D-494C-B21F-DF710A8A69E1}" type="slidenum">
              <a:rPr lang="en-US"/>
              <a:pPr/>
              <a:t>13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</a:t>
            </a:r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r" rtl="1"/>
            <a:r>
              <a:rPr lang="ar-EG" sz="2400" dirty="0" smtClean="0">
                <a:solidFill>
                  <a:srgbClr val="92D050"/>
                </a:solidFill>
              </a:rPr>
              <a:t>تستخدم حروف بدلا من الصفر والواحد مثل:</a:t>
            </a:r>
            <a:endParaRPr lang="en-US" sz="2400" dirty="0">
              <a:solidFill>
                <a:srgbClr val="92D050"/>
              </a:solidFill>
            </a:endParaRPr>
          </a:p>
          <a:p>
            <a:pPr lvl="1"/>
            <a:r>
              <a:rPr lang="en-US" dirty="0"/>
              <a:t>For example, A for add, C for compare, etc.</a:t>
            </a:r>
          </a:p>
          <a:p>
            <a:pPr lvl="1"/>
            <a:r>
              <a:rPr lang="en-US" dirty="0"/>
              <a:t>Use names rather than binary addresses for memory locations</a:t>
            </a:r>
          </a:p>
          <a:p>
            <a:r>
              <a:rPr lang="en-US" dirty="0"/>
              <a:t>Require an assembler to translate the program into machine </a:t>
            </a:r>
            <a:r>
              <a:rPr lang="en-US" dirty="0" smtClean="0"/>
              <a:t>language      </a:t>
            </a:r>
            <a:r>
              <a:rPr lang="ar-EG" sz="2400" dirty="0" smtClean="0">
                <a:solidFill>
                  <a:srgbClr val="92D050"/>
                </a:solidFill>
              </a:rPr>
              <a:t>تحتاج لبرنامج يسمي المجمع للترجمة</a:t>
            </a:r>
            <a:r>
              <a:rPr lang="en-GB" sz="2000" dirty="0" smtClean="0">
                <a:solidFill>
                  <a:srgbClr val="92D050"/>
                </a:solidFill>
              </a:rPr>
              <a:t>  </a:t>
            </a:r>
            <a:endParaRPr lang="en-US" sz="2000" dirty="0">
              <a:solidFill>
                <a:srgbClr val="92D050"/>
              </a:solidFill>
            </a:endParaRPr>
          </a:p>
          <a:p>
            <a:r>
              <a:rPr lang="en-US" dirty="0"/>
              <a:t>Still used for programming chips and writing utility </a:t>
            </a:r>
            <a:r>
              <a:rPr lang="en-US" dirty="0" smtClean="0"/>
              <a:t>programs                     </a:t>
            </a:r>
            <a:r>
              <a:rPr lang="ar-EG" sz="2400" dirty="0" smtClean="0">
                <a:solidFill>
                  <a:srgbClr val="92D050"/>
                </a:solidFill>
              </a:rPr>
              <a:t>مازالت تستخدم لبرمجة الشرائح </a:t>
            </a:r>
            <a:r>
              <a:rPr lang="en-GB" sz="2400" dirty="0" smtClean="0">
                <a:solidFill>
                  <a:srgbClr val="92D050"/>
                </a:solidFill>
              </a:rPr>
              <a:t>  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16437-B050-4DE2-AFEF-5EF1DF7ADCBC}" type="slidenum">
              <a:rPr lang="en-US"/>
              <a:pPr/>
              <a:t>14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High-Level </a:t>
            </a:r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Transformed programming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Programmers could focus on solving problems rather than manipulating hardware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Programs could be written and debugged much more quickly</a:t>
            </a:r>
          </a:p>
          <a:p>
            <a:pPr>
              <a:lnSpc>
                <a:spcPct val="90000"/>
              </a:lnSpc>
            </a:pPr>
            <a:r>
              <a:rPr lang="en-US" dirty="0"/>
              <a:t>Requires a compiler to convert </a:t>
            </a:r>
            <a:r>
              <a:rPr lang="en-US" dirty="0" smtClean="0"/>
              <a:t>the statements </a:t>
            </a:r>
            <a:r>
              <a:rPr lang="en-US" dirty="0"/>
              <a:t>into machine language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computer has its own version of a compiler for each </a:t>
            </a:r>
            <a:r>
              <a:rPr lang="en-US" dirty="0" smtClean="0"/>
              <a:t>language.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8F5DC-9881-4AF1-B4BB-8044A98A88F8}" type="slidenum">
              <a:rPr lang="en-US"/>
              <a:pPr/>
              <a:t>15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High-Level </a:t>
            </a:r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Also called fourth-generation languages (4GLs)</a:t>
            </a:r>
          </a:p>
          <a:p>
            <a:r>
              <a:rPr lang="en-US"/>
              <a:t>Considered nonprocedural languages</a:t>
            </a:r>
          </a:p>
          <a:p>
            <a:pPr lvl="1"/>
            <a:r>
              <a:rPr lang="en-US"/>
              <a:t>The programmer specifies the desired results, and the language develops the solution</a:t>
            </a:r>
          </a:p>
          <a:p>
            <a:pPr lvl="1"/>
            <a:r>
              <a:rPr lang="en-US"/>
              <a:t>Programmers can be about 10 times more productive using a fourth-generation language than a third-generation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1755F-0DC5-4E96-A1C2-B7020B1D2B09}" type="slidenum">
              <a:rPr lang="en-US"/>
              <a:pPr/>
              <a:t>16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</a:t>
            </a:r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648200" cy="4533900"/>
          </a:xfrm>
        </p:spPr>
        <p:txBody>
          <a:bodyPr/>
          <a:lstStyle/>
          <a:p>
            <a:r>
              <a:rPr lang="en-US" sz="2800" dirty="0"/>
              <a:t>Resemble written or spoken English</a:t>
            </a:r>
          </a:p>
          <a:p>
            <a:pPr lvl="1"/>
            <a:r>
              <a:rPr lang="en-US" sz="2400" dirty="0"/>
              <a:t>Programs can be written in a natural syntax, rather than in the syntax rules of a programming language</a:t>
            </a:r>
          </a:p>
          <a:p>
            <a:r>
              <a:rPr lang="en-US" sz="2800" dirty="0"/>
              <a:t>The language translates the instructions into code the computer </a:t>
            </a:r>
            <a:r>
              <a:rPr lang="en-US" sz="2800" dirty="0" smtClean="0"/>
              <a:t>can execute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217093" name="Picture 5" descr="7713d16_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05400" y="1905000"/>
            <a:ext cx="3733800" cy="25971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E9845-00B1-44FC-A9CA-AD06DA6A5258}" type="slidenum">
              <a:rPr lang="en-US"/>
              <a:pPr/>
              <a:t>17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Programming Languages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FORTRAN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COBOL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BASIC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RPG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Visual Basic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C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Java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0708F-4BF9-4990-8DA7-1D2808ADE158}" type="slidenum">
              <a:rPr lang="en-US"/>
              <a:pPr/>
              <a:t>18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Object-Oriented Languages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  <a:hlinkClick r:id="" action="ppaction://noaction"/>
              </a:rPr>
              <a:t>C++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  <a:hlinkClick r:id="" action="ppaction://noaction"/>
              </a:rPr>
              <a:t>Java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  <a:hlinkClick r:id="" action="ppaction://noaction"/>
              </a:rPr>
              <a:t>C#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  <a:hlinkClick r:id="" action="ppaction://noaction"/>
              </a:rPr>
              <a:t>Visual Basic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5032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6600" b="1" dirty="0" smtClean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676400"/>
            <a:ext cx="7924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l">
              <a:buBlip>
                <a:blip r:embed="rId3"/>
              </a:buBlip>
              <a:defRPr/>
            </a:pPr>
            <a:r>
              <a:rPr lang="en-US" sz="3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500" b="1" dirty="0">
                <a:solidFill>
                  <a:srgbClr val="FFFF99"/>
                </a:solidFill>
              </a:rPr>
              <a:t>Program and Programming</a:t>
            </a:r>
          </a:p>
          <a:p>
            <a:pPr algn="l">
              <a:buBlip>
                <a:blip r:embed="rId3"/>
              </a:buBlip>
              <a:defRPr/>
            </a:pPr>
            <a:r>
              <a:rPr lang="en-US" sz="3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500" b="1" dirty="0">
                <a:solidFill>
                  <a:srgbClr val="FFFF99"/>
                </a:solidFill>
              </a:rPr>
              <a:t>Algorithms &amp; Programs</a:t>
            </a:r>
          </a:p>
          <a:p>
            <a:pPr algn="l">
              <a:buBlip>
                <a:blip r:embed="rId3"/>
              </a:buBlip>
              <a:defRPr/>
            </a:pPr>
            <a:r>
              <a:rPr lang="en-US" sz="3500" b="1" dirty="0" smtClean="0">
                <a:solidFill>
                  <a:srgbClr val="FFFF99"/>
                </a:solidFill>
              </a:rPr>
              <a:t> Software </a:t>
            </a:r>
            <a:r>
              <a:rPr lang="en-US" sz="3500" b="1" dirty="0">
                <a:solidFill>
                  <a:srgbClr val="FFFF99"/>
                </a:solidFill>
              </a:rPr>
              <a:t>Life Cycle </a:t>
            </a:r>
            <a:r>
              <a:rPr lang="en-US" sz="35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algn="l">
              <a:buBlip>
                <a:blip r:embed="rId3"/>
              </a:buBlip>
              <a:defRPr/>
            </a:pPr>
            <a:r>
              <a:rPr lang="en-US" sz="3500" b="1" dirty="0" smtClean="0">
                <a:solidFill>
                  <a:srgbClr val="FFFF99"/>
                </a:solidFill>
              </a:rPr>
              <a:t> Computer </a:t>
            </a:r>
            <a:r>
              <a:rPr lang="en-US" sz="3500" b="1" dirty="0">
                <a:solidFill>
                  <a:srgbClr val="FFFF99"/>
                </a:solidFill>
              </a:rPr>
              <a:t>Language </a:t>
            </a:r>
            <a:r>
              <a:rPr lang="en-US" sz="3500" b="1" dirty="0" smtClean="0">
                <a:solidFill>
                  <a:srgbClr val="FFFF99"/>
                </a:solidFill>
              </a:rPr>
              <a:t>Generations</a:t>
            </a:r>
            <a:endParaRPr lang="en-US" sz="3500" b="1" dirty="0">
              <a:solidFill>
                <a:srgbClr val="FFFF99"/>
              </a:solidFill>
            </a:endParaRPr>
          </a:p>
          <a:p>
            <a:pPr algn="l">
              <a:buBlip>
                <a:blip r:embed="rId3"/>
              </a:buBlip>
              <a:defRPr/>
            </a:pPr>
            <a:r>
              <a:rPr lang="en-US" sz="3500" b="1" dirty="0" smtClean="0">
                <a:solidFill>
                  <a:srgbClr val="FFFF99"/>
                </a:solidFill>
              </a:rPr>
              <a:t> </a:t>
            </a:r>
            <a:r>
              <a:rPr lang="en-US" sz="3500" b="1" dirty="0">
                <a:solidFill>
                  <a:srgbClr val="FFFF99"/>
                </a:solidFill>
              </a:rPr>
              <a:t>Flowchart</a:t>
            </a:r>
          </a:p>
          <a:p>
            <a:pPr algn="l">
              <a:buBlip>
                <a:blip r:embed="rId3"/>
              </a:buBlip>
              <a:defRPr/>
            </a:pPr>
            <a:endParaRPr lang="en-US" sz="3500" b="1" dirty="0" smtClean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8382000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8000" b="1" dirty="0"/>
              <a:t>Program </a:t>
            </a:r>
            <a:endParaRPr lang="en-US" sz="8000" b="1" dirty="0" smtClean="0"/>
          </a:p>
          <a:p>
            <a:pPr>
              <a:lnSpc>
                <a:spcPct val="80000"/>
              </a:lnSpc>
            </a:pPr>
            <a:r>
              <a:rPr lang="en-US" sz="8000" b="1" dirty="0" smtClean="0"/>
              <a:t>and </a:t>
            </a:r>
            <a:r>
              <a:rPr lang="en-US" sz="8000" b="1" dirty="0"/>
              <a:t>Programming</a:t>
            </a:r>
            <a:endParaRPr lang="en-US" sz="8000" dirty="0" smtClean="0"/>
          </a:p>
        </p:txBody>
      </p:sp>
    </p:spTree>
    <p:extLst>
      <p:ext uri="{BB962C8B-B14F-4D97-AF65-F5344CB8AC3E}">
        <p14:creationId xmlns:p14="http://schemas.microsoft.com/office/powerpoint/2010/main" val="305162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76200"/>
            <a:ext cx="876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 and Programming 	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52400" y="990600"/>
            <a:ext cx="89916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400" u="sng" dirty="0"/>
              <a:t>Program:</a:t>
            </a:r>
            <a:r>
              <a:rPr lang="en-US" sz="2400" dirty="0"/>
              <a:t> </a:t>
            </a:r>
            <a:r>
              <a:rPr lang="ar-EG" sz="2400" b="1" dirty="0" smtClean="0">
                <a:solidFill>
                  <a:srgbClr val="FFFF00"/>
                </a:solidFill>
              </a:rPr>
              <a:t>مجموعة من الأوامر المكتوبة بلغة برمجة يقوم الحاسب بتنفيذها </a:t>
            </a: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/>
              <a:t>A set of instruction written in a programming language that a computer can execute so that the machine acts in a predetermined way.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/>
              <a:t>Program solves a </a:t>
            </a:r>
            <a:r>
              <a:rPr lang="en-US" sz="2400" dirty="0" smtClean="0"/>
              <a:t>problem </a:t>
            </a:r>
            <a:r>
              <a:rPr lang="ar-EG" sz="2400" dirty="0" smtClean="0"/>
              <a:t>البرنامج يحل مشكلة معينة</a:t>
            </a: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/>
              <a:t>Before writing a program: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 dirty="0"/>
              <a:t>Have a thorough understanding of the problem 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 dirty="0"/>
              <a:t>Carefully plan an approach for solving it.</a:t>
            </a:r>
            <a:br>
              <a:rPr lang="en-US" sz="2400" dirty="0"/>
            </a:b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400" b="1" dirty="0" smtClean="0"/>
              <a:t>Programming:</a:t>
            </a:r>
            <a:r>
              <a:rPr lang="ar-EG" sz="2400" b="1" dirty="0" smtClean="0">
                <a:solidFill>
                  <a:srgbClr val="FFFF00"/>
                </a:solidFill>
              </a:rPr>
              <a:t>البرمجة هي عملية كتابة أوامر للحاسب تخبر المعالج بما يجب أن يقوم به </a:t>
            </a:r>
            <a:endParaRPr lang="en-US" sz="2400" b="1" dirty="0">
              <a:solidFill>
                <a:srgbClr val="FFFF00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/>
              <a:t>The Process of providing instructions to the computer that tells the processor what to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089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371600"/>
            <a:ext cx="8382000" cy="365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8000" dirty="0"/>
              <a:t>Algorithms </a:t>
            </a:r>
            <a:endParaRPr lang="en-US" sz="8000" dirty="0" smtClean="0"/>
          </a:p>
          <a:p>
            <a:pPr>
              <a:lnSpc>
                <a:spcPct val="80000"/>
              </a:lnSpc>
            </a:pPr>
            <a:r>
              <a:rPr lang="en-US" sz="8000" dirty="0" smtClean="0"/>
              <a:t>and</a:t>
            </a:r>
          </a:p>
          <a:p>
            <a:pPr>
              <a:lnSpc>
                <a:spcPct val="80000"/>
              </a:lnSpc>
            </a:pPr>
            <a:r>
              <a:rPr lang="en-US" sz="8000" dirty="0" smtClean="0"/>
              <a:t>Programs</a:t>
            </a:r>
            <a:r>
              <a:rPr lang="en-US" sz="6600" dirty="0"/>
              <a:t/>
            </a:r>
            <a:br>
              <a:rPr lang="en-US" sz="6600" dirty="0"/>
            </a:br>
            <a:endParaRPr lang="en-US" sz="8000" dirty="0" smtClean="0"/>
          </a:p>
        </p:txBody>
      </p:sp>
    </p:spTree>
    <p:extLst>
      <p:ext uri="{BB962C8B-B14F-4D97-AF65-F5344CB8AC3E}">
        <p14:creationId xmlns:p14="http://schemas.microsoft.com/office/powerpoint/2010/main" val="136933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Algorithms and Programs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EG" sz="2800" b="1" dirty="0" smtClean="0">
                <a:solidFill>
                  <a:srgbClr val="FFFF00"/>
                </a:solidFill>
              </a:rPr>
              <a:t>الخوارزمي يقدم حلا لمشكلة دون الاعتماد على أي لغة للبرمجة بينما البرنامج عبارة عن خوارزمي مكتوب بلغة معينة</a:t>
            </a:r>
            <a:r>
              <a:rPr lang="ar-EG" sz="2800" dirty="0" smtClean="0"/>
              <a:t> </a:t>
            </a: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8991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An Algorithm is a solution to a problem that is independent of any programming language.</a:t>
            </a:r>
            <a:br>
              <a:rPr lang="en-US" dirty="0" smtClean="0"/>
            </a:br>
            <a:r>
              <a:rPr lang="en-US" dirty="0" smtClean="0"/>
              <a:t>			</a:t>
            </a:r>
            <a:br>
              <a:rPr lang="en-US" dirty="0" smtClean="0"/>
            </a:br>
            <a:r>
              <a:rPr lang="en-US" dirty="0" smtClean="0"/>
              <a:t>			       </a:t>
            </a:r>
            <a:r>
              <a:rPr lang="en-US" dirty="0" smtClean="0">
                <a:solidFill>
                  <a:srgbClr val="FF3300"/>
                </a:solidFill>
              </a:rPr>
              <a:t>While</a:t>
            </a:r>
            <a:br>
              <a:rPr lang="en-US" dirty="0" smtClean="0">
                <a:solidFill>
                  <a:srgbClr val="FF3300"/>
                </a:solidFill>
              </a:rPr>
            </a:br>
            <a:endParaRPr lang="en-US" sz="14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program is an algorithm expressed using a specific set of instructions from any programming language.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716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38200" y="152400"/>
            <a:ext cx="74676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Algorithm Example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1524000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Tx/>
              <a:buChar char="•"/>
              <a:tabLst>
                <a:tab pos="1377950" algn="l"/>
                <a:tab pos="1884363" algn="l"/>
                <a:tab pos="2054225" algn="l"/>
              </a:tabLst>
            </a:pPr>
            <a:r>
              <a:rPr lang="en-US" sz="2800" dirty="0"/>
              <a:t>Maximum of two numbers</a:t>
            </a:r>
          </a:p>
          <a:p>
            <a:pPr marL="609600" indent="-609600" eaLnBrk="1" hangingPunct="1">
              <a:spcBef>
                <a:spcPct val="20000"/>
              </a:spcBef>
              <a:tabLst>
                <a:tab pos="1377950" algn="l"/>
                <a:tab pos="1884363" algn="l"/>
                <a:tab pos="2054225" algn="l"/>
              </a:tabLst>
            </a:pPr>
            <a:r>
              <a:rPr lang="en-US" sz="2800" dirty="0"/>
              <a:t>    Steps: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Read/input two numbers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Compare two numbers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Print the Greater number        </a:t>
            </a:r>
          </a:p>
          <a:p>
            <a:pPr marL="609600" indent="-609600" eaLnBrk="1" hangingPunct="1">
              <a:spcBef>
                <a:spcPct val="20000"/>
              </a:spcBef>
              <a:buFontTx/>
              <a:buChar char="•"/>
              <a:tabLst>
                <a:tab pos="1377950" algn="l"/>
                <a:tab pos="1884363" algn="l"/>
                <a:tab pos="2054225" algn="l"/>
              </a:tabLst>
            </a:pPr>
            <a:r>
              <a:rPr lang="en-US" sz="2800" dirty="0"/>
              <a:t>Average of three numbers</a:t>
            </a:r>
          </a:p>
          <a:p>
            <a:pPr marL="609600" indent="-609600" eaLnBrk="1" hangingPunct="1">
              <a:spcBef>
                <a:spcPct val="20000"/>
              </a:spcBef>
              <a:tabLst>
                <a:tab pos="1377950" algn="l"/>
                <a:tab pos="1884363" algn="l"/>
                <a:tab pos="2054225" algn="l"/>
              </a:tabLst>
            </a:pPr>
            <a:r>
              <a:rPr lang="en-US" sz="2800" dirty="0"/>
              <a:t>     Steps: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Read/input three numbers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Add three numbers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 divide the sum by 3. 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Print the result of </a:t>
            </a:r>
            <a:r>
              <a:rPr lang="en-US" sz="2000" dirty="0" err="1"/>
              <a:t>divison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76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81200"/>
            <a:ext cx="8382000" cy="266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8000" dirty="0"/>
              <a:t>Software Life Cycle</a:t>
            </a:r>
            <a:endParaRPr lang="en-US" sz="8000" dirty="0" smtClean="0"/>
          </a:p>
        </p:txBody>
      </p:sp>
    </p:spTree>
    <p:extLst>
      <p:ext uri="{BB962C8B-B14F-4D97-AF65-F5344CB8AC3E}">
        <p14:creationId xmlns:p14="http://schemas.microsoft.com/office/powerpoint/2010/main" val="6901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Software Life Cycle</a:t>
            </a: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2819400" y="5410200"/>
            <a:ext cx="1371600" cy="609600"/>
            <a:chOff x="2112" y="3408"/>
            <a:chExt cx="864" cy="384"/>
          </a:xfrm>
        </p:grpSpPr>
        <p:sp>
          <p:nvSpPr>
            <p:cNvPr id="3101" name="Rectangle 4"/>
            <p:cNvSpPr>
              <a:spLocks noChangeArrowheads="1"/>
            </p:cNvSpPr>
            <p:nvPr/>
          </p:nvSpPr>
          <p:spPr bwMode="auto">
            <a:xfrm>
              <a:off x="2112" y="3408"/>
              <a:ext cx="86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102" name="Text Box 5"/>
            <p:cNvSpPr txBox="1">
              <a:spLocks noChangeArrowheads="1"/>
            </p:cNvSpPr>
            <p:nvPr/>
          </p:nvSpPr>
          <p:spPr bwMode="auto">
            <a:xfrm>
              <a:off x="2160" y="3408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sz="2400" dirty="0">
                  <a:latin typeface="Times New Roman" pitchFamily="18" charset="0"/>
                </a:rPr>
                <a:t>Use</a:t>
              </a:r>
            </a:p>
          </p:txBody>
        </p:sp>
      </p:grp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2438400" y="1676400"/>
            <a:ext cx="5673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Requirements Gathering, Problem definition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2590800" y="2514600"/>
            <a:ext cx="6191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  Analysis and Design (Programming techniques)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886200" y="3470275"/>
            <a:ext cx="108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Coding</a:t>
            </a:r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4419600" y="4384675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Testing</a:t>
            </a: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4800600" y="5410200"/>
            <a:ext cx="427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Implementation and Maintenance</a:t>
            </a:r>
          </a:p>
        </p:txBody>
      </p:sp>
      <p:grpSp>
        <p:nvGrpSpPr>
          <p:cNvPr id="3081" name="Group 11"/>
          <p:cNvGrpSpPr>
            <a:grpSpLocks/>
          </p:cNvGrpSpPr>
          <p:nvPr/>
        </p:nvGrpSpPr>
        <p:grpSpPr bwMode="auto">
          <a:xfrm>
            <a:off x="457200" y="1600200"/>
            <a:ext cx="1371600" cy="914400"/>
            <a:chOff x="288" y="1008"/>
            <a:chExt cx="864" cy="576"/>
          </a:xfrm>
        </p:grpSpPr>
        <p:grpSp>
          <p:nvGrpSpPr>
            <p:cNvPr id="3097" name="Group 12"/>
            <p:cNvGrpSpPr>
              <a:grpSpLocks/>
            </p:cNvGrpSpPr>
            <p:nvPr/>
          </p:nvGrpSpPr>
          <p:grpSpPr bwMode="auto">
            <a:xfrm>
              <a:off x="288" y="1008"/>
              <a:ext cx="864" cy="384"/>
              <a:chOff x="624" y="1008"/>
              <a:chExt cx="864" cy="384"/>
            </a:xfrm>
          </p:grpSpPr>
          <p:sp>
            <p:nvSpPr>
              <p:cNvPr id="3099" name="Rectangle 13"/>
              <p:cNvSpPr>
                <a:spLocks noChangeArrowheads="1"/>
              </p:cNvSpPr>
              <p:nvPr/>
            </p:nvSpPr>
            <p:spPr bwMode="auto">
              <a:xfrm>
                <a:off x="624" y="1008"/>
                <a:ext cx="864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100" name="Text Box 14"/>
              <p:cNvSpPr txBox="1">
                <a:spLocks noChangeArrowheads="1"/>
              </p:cNvSpPr>
              <p:nvPr/>
            </p:nvSpPr>
            <p:spPr bwMode="auto">
              <a:xfrm>
                <a:off x="672" y="1008"/>
                <a:ext cx="8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Times New Roman" pitchFamily="18" charset="0"/>
                  </a:rPr>
                  <a:t>What</a:t>
                </a:r>
              </a:p>
            </p:txBody>
          </p:sp>
        </p:grpSp>
        <p:sp>
          <p:nvSpPr>
            <p:cNvPr id="3098" name="Line 15"/>
            <p:cNvSpPr>
              <a:spLocks noChangeShapeType="1"/>
            </p:cNvSpPr>
            <p:nvPr/>
          </p:nvSpPr>
          <p:spPr bwMode="auto">
            <a:xfrm>
              <a:off x="672" y="1392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3082" name="Group 16"/>
          <p:cNvGrpSpPr>
            <a:grpSpLocks/>
          </p:cNvGrpSpPr>
          <p:nvPr/>
        </p:nvGrpSpPr>
        <p:grpSpPr bwMode="auto">
          <a:xfrm>
            <a:off x="914400" y="2514600"/>
            <a:ext cx="1371600" cy="990600"/>
            <a:chOff x="576" y="1584"/>
            <a:chExt cx="864" cy="624"/>
          </a:xfrm>
        </p:grpSpPr>
        <p:grpSp>
          <p:nvGrpSpPr>
            <p:cNvPr id="3093" name="Group 17"/>
            <p:cNvGrpSpPr>
              <a:grpSpLocks/>
            </p:cNvGrpSpPr>
            <p:nvPr/>
          </p:nvGrpSpPr>
          <p:grpSpPr bwMode="auto">
            <a:xfrm>
              <a:off x="576" y="1584"/>
              <a:ext cx="864" cy="384"/>
              <a:chOff x="912" y="1584"/>
              <a:chExt cx="864" cy="384"/>
            </a:xfrm>
          </p:grpSpPr>
          <p:sp>
            <p:nvSpPr>
              <p:cNvPr id="3095" name="Rectangle 18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864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096" name="Text Box 19"/>
              <p:cNvSpPr txBox="1">
                <a:spLocks noChangeArrowheads="1"/>
              </p:cNvSpPr>
              <p:nvPr/>
            </p:nvSpPr>
            <p:spPr bwMode="auto">
              <a:xfrm>
                <a:off x="960" y="1584"/>
                <a:ext cx="8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Times New Roman" pitchFamily="18" charset="0"/>
                  </a:rPr>
                  <a:t>How</a:t>
                </a:r>
              </a:p>
            </p:txBody>
          </p:sp>
        </p:grpSp>
        <p:sp>
          <p:nvSpPr>
            <p:cNvPr id="3094" name="Line 20"/>
            <p:cNvSpPr>
              <a:spLocks noChangeShapeType="1"/>
            </p:cNvSpPr>
            <p:nvPr/>
          </p:nvSpPr>
          <p:spPr bwMode="auto">
            <a:xfrm>
              <a:off x="1056" y="196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3083" name="Group 21"/>
          <p:cNvGrpSpPr>
            <a:grpSpLocks/>
          </p:cNvGrpSpPr>
          <p:nvPr/>
        </p:nvGrpSpPr>
        <p:grpSpPr bwMode="auto">
          <a:xfrm>
            <a:off x="1600200" y="3505200"/>
            <a:ext cx="1371600" cy="914400"/>
            <a:chOff x="1008" y="2208"/>
            <a:chExt cx="864" cy="576"/>
          </a:xfrm>
        </p:grpSpPr>
        <p:grpSp>
          <p:nvGrpSpPr>
            <p:cNvPr id="3089" name="Group 22"/>
            <p:cNvGrpSpPr>
              <a:grpSpLocks/>
            </p:cNvGrpSpPr>
            <p:nvPr/>
          </p:nvGrpSpPr>
          <p:grpSpPr bwMode="auto">
            <a:xfrm>
              <a:off x="1008" y="2208"/>
              <a:ext cx="864" cy="384"/>
              <a:chOff x="1344" y="2208"/>
              <a:chExt cx="864" cy="384"/>
            </a:xfrm>
          </p:grpSpPr>
          <p:sp>
            <p:nvSpPr>
              <p:cNvPr id="3091" name="Rectangle 23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864" cy="384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092" name="Text Box 24"/>
              <p:cNvSpPr txBox="1">
                <a:spLocks noChangeArrowheads="1"/>
              </p:cNvSpPr>
              <p:nvPr/>
            </p:nvSpPr>
            <p:spPr bwMode="auto">
              <a:xfrm>
                <a:off x="1392" y="2208"/>
                <a:ext cx="816" cy="28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Times New Roman" pitchFamily="18" charset="0"/>
                  </a:rPr>
                  <a:t>Do it</a:t>
                </a:r>
              </a:p>
            </p:txBody>
          </p:sp>
        </p:grpSp>
        <p:sp>
          <p:nvSpPr>
            <p:cNvPr id="3090" name="Line 25"/>
            <p:cNvSpPr>
              <a:spLocks noChangeShapeType="1"/>
            </p:cNvSpPr>
            <p:nvPr/>
          </p:nvSpPr>
          <p:spPr bwMode="auto">
            <a:xfrm>
              <a:off x="1488" y="2592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3084" name="Group 26"/>
          <p:cNvGrpSpPr>
            <a:grpSpLocks/>
          </p:cNvGrpSpPr>
          <p:nvPr/>
        </p:nvGrpSpPr>
        <p:grpSpPr bwMode="auto">
          <a:xfrm>
            <a:off x="2133600" y="4419600"/>
            <a:ext cx="1371600" cy="990600"/>
            <a:chOff x="1344" y="2784"/>
            <a:chExt cx="864" cy="624"/>
          </a:xfrm>
        </p:grpSpPr>
        <p:grpSp>
          <p:nvGrpSpPr>
            <p:cNvPr id="3085" name="Group 27"/>
            <p:cNvGrpSpPr>
              <a:grpSpLocks/>
            </p:cNvGrpSpPr>
            <p:nvPr/>
          </p:nvGrpSpPr>
          <p:grpSpPr bwMode="auto">
            <a:xfrm>
              <a:off x="1344" y="2784"/>
              <a:ext cx="864" cy="384"/>
              <a:chOff x="1680" y="2784"/>
              <a:chExt cx="864" cy="384"/>
            </a:xfrm>
          </p:grpSpPr>
          <p:sp>
            <p:nvSpPr>
              <p:cNvPr id="3087" name="Rectangle 28"/>
              <p:cNvSpPr>
                <a:spLocks noChangeArrowheads="1"/>
              </p:cNvSpPr>
              <p:nvPr/>
            </p:nvSpPr>
            <p:spPr bwMode="auto">
              <a:xfrm>
                <a:off x="1680" y="2784"/>
                <a:ext cx="864" cy="384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088" name="Text Box 29"/>
              <p:cNvSpPr txBox="1">
                <a:spLocks noChangeArrowheads="1"/>
              </p:cNvSpPr>
              <p:nvPr/>
            </p:nvSpPr>
            <p:spPr bwMode="auto">
              <a:xfrm>
                <a:off x="1728" y="2784"/>
                <a:ext cx="816" cy="28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Times New Roman" pitchFamily="18" charset="0"/>
                  </a:rPr>
                  <a:t>Test</a:t>
                </a:r>
              </a:p>
            </p:txBody>
          </p:sp>
        </p:grpSp>
        <p:sp>
          <p:nvSpPr>
            <p:cNvPr id="3086" name="Line 30"/>
            <p:cNvSpPr>
              <a:spLocks noChangeShapeType="1"/>
            </p:cNvSpPr>
            <p:nvPr/>
          </p:nvSpPr>
          <p:spPr bwMode="auto">
            <a:xfrm>
              <a:off x="1776" y="3168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3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371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ron PPT">
  <a:themeElements>
    <a:clrScheme name="Capron PPT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Capron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apron PPT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ron PPT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ron PPT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Capron PPT</Template>
  <TotalTime>1731</TotalTime>
  <Words>477</Words>
  <Application>Microsoft Office PowerPoint</Application>
  <PresentationFormat>On-screen Show (4:3)</PresentationFormat>
  <Paragraphs>110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Capron 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Algorithms and Programs  الخوارزمي يقدم حلا لمشكلة دون الاعتماد على أي لغة للبرمجة بينما البرنامج عبارة عن خوارزمي مكتوب بلغة معينة </vt:lpstr>
      <vt:lpstr>PowerPoint Presentation</vt:lpstr>
      <vt:lpstr>PowerPoint Presentation</vt:lpstr>
      <vt:lpstr>Software Life Cycle</vt:lpstr>
      <vt:lpstr>PowerPoint Presentation</vt:lpstr>
      <vt:lpstr>Computer Language generations</vt:lpstr>
      <vt:lpstr>Machine Language</vt:lpstr>
      <vt:lpstr>Assembly Languages</vt:lpstr>
      <vt:lpstr>High-Level Languages</vt:lpstr>
      <vt:lpstr>Very High-Level Languages</vt:lpstr>
      <vt:lpstr>Natural Languages</vt:lpstr>
      <vt:lpstr>Major Programming Languages</vt:lpstr>
      <vt:lpstr>Object-Oriented Languages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Computers: Tools for an Information Age</dc:title>
  <dc:creator>Tom Mckenzie</dc:creator>
  <cp:lastModifiedBy>shady</cp:lastModifiedBy>
  <cp:revision>47</cp:revision>
  <cp:lastPrinted>1601-01-01T00:00:00Z</cp:lastPrinted>
  <dcterms:created xsi:type="dcterms:W3CDTF">2003-02-25T03:16:45Z</dcterms:created>
  <dcterms:modified xsi:type="dcterms:W3CDTF">2016-03-14T18:35:48Z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